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77" r:id="rId3"/>
    <p:sldId id="286" r:id="rId4"/>
    <p:sldId id="282" r:id="rId5"/>
    <p:sldId id="283" r:id="rId6"/>
    <p:sldId id="287" r:id="rId7"/>
    <p:sldId id="313" r:id="rId8"/>
    <p:sldId id="325" r:id="rId9"/>
    <p:sldId id="321" r:id="rId10"/>
    <p:sldId id="322" r:id="rId11"/>
    <p:sldId id="324" r:id="rId12"/>
    <p:sldId id="323" r:id="rId13"/>
    <p:sldId id="326" r:id="rId14"/>
    <p:sldId id="295" r:id="rId15"/>
    <p:sldId id="296" r:id="rId16"/>
    <p:sldId id="315" r:id="rId17"/>
    <p:sldId id="316" r:id="rId18"/>
    <p:sldId id="317" r:id="rId19"/>
    <p:sldId id="319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9/21/2016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3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4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3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/>
              <a:t>relationship (positive/ negative correlation, trend, etc.)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AF5D-356B-4239-9CF2-CE0115729D92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eepmatrix/imdb-5000-movie-datas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55787"/>
            <a:ext cx="10058400" cy="2743200"/>
          </a:xfrm>
        </p:spPr>
        <p:txBody>
          <a:bodyPr/>
          <a:lstStyle/>
          <a:p>
            <a:r>
              <a:rPr lang="en-US" dirty="0"/>
              <a:t>DSO510 Project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196809"/>
            <a:ext cx="10058400" cy="770856"/>
          </a:xfrm>
        </p:spPr>
        <p:txBody>
          <a:bodyPr>
            <a:normAutofit lnSpcReduction="10000"/>
          </a:bodyPr>
          <a:lstStyle/>
          <a:p>
            <a:r>
              <a:rPr lang="en-US" sz="2500" dirty="0"/>
              <a:t>Cheng CHEN, Cheng ZHANG, Jie CHEN, </a:t>
            </a:r>
          </a:p>
          <a:p>
            <a:r>
              <a:rPr lang="en-US" sz="2500" dirty="0"/>
              <a:t>Mi ZHONG, Xinyu LIANG, Yang LU, Yinghan LIU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pPr/>
              <a:t>10</a:t>
            </a:fld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" y="1747254"/>
            <a:ext cx="5867052" cy="4030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450" y="1747254"/>
            <a:ext cx="5867053" cy="40304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pPr/>
              <a:t>11</a:t>
            </a:fld>
            <a:endParaRPr lang="en-US" sz="1600"/>
          </a:p>
        </p:txBody>
      </p:sp>
      <p:pic>
        <p:nvPicPr>
          <p:cNvPr id="10" name="Picture 9" descr="Avg. Gross &amp; Cou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23973"/>
            <a:ext cx="6096001" cy="3755136"/>
          </a:xfrm>
          <a:prstGeom prst="rect">
            <a:avLst/>
          </a:prstGeom>
        </p:spPr>
      </p:pic>
      <p:pic>
        <p:nvPicPr>
          <p:cNvPr id="11" name="Picture 10" descr="Ac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" y="2123973"/>
            <a:ext cx="5984389" cy="37551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Gross box office &amp; independent variables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610" y="1653435"/>
            <a:ext cx="368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Gross &amp; Actor 1/Total Cast FB Likes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5999" y="1653435"/>
            <a:ext cx="22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Gross &amp; Country</a:t>
            </a:r>
          </a:p>
        </p:txBody>
      </p:sp>
    </p:spTree>
    <p:extLst>
      <p:ext uri="{BB962C8B-B14F-4D97-AF65-F5344CB8AC3E}">
        <p14:creationId xmlns:p14="http://schemas.microsoft.com/office/powerpoint/2010/main" val="11644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nip20160921_2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248" y="1524000"/>
            <a:ext cx="5600801" cy="4561672"/>
          </a:xfrm>
        </p:spPr>
      </p:pic>
      <p:pic>
        <p:nvPicPr>
          <p:cNvPr id="11" name="Picture 10" descr="Snip20160921_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12" y="1522285"/>
            <a:ext cx="4976102" cy="45651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pPr/>
              <a:t>12</a:t>
            </a:fld>
            <a:endParaRPr lang="en-US" sz="160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x-none" dirty="0"/>
              <a:t>Gross box office &amp; independent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13</a:t>
            </a:fld>
            <a:endParaRPr lang="en-US" sz="16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19" y="1697256"/>
            <a:ext cx="4063334" cy="4251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4" y="1697255"/>
            <a:ext cx="6184588" cy="42519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4083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>
          <a:xfrm>
            <a:off x="823507" y="1912781"/>
            <a:ext cx="7021054" cy="4060383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98359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z="1600" smtClean="0"/>
              <a:t>14</a:t>
            </a:fld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" b="5158"/>
          <a:stretch/>
        </p:blipFill>
        <p:spPr>
          <a:xfrm>
            <a:off x="8229979" y="1427748"/>
            <a:ext cx="3782757" cy="5334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31764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"/>
          <a:stretch/>
        </p:blipFill>
        <p:spPr>
          <a:xfrm>
            <a:off x="1111440" y="1603513"/>
            <a:ext cx="5715706" cy="4560599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25240"/>
              </p:ext>
            </p:extLst>
          </p:nvPr>
        </p:nvGraphicFramePr>
        <p:xfrm>
          <a:off x="7239000" y="1603513"/>
          <a:ext cx="3466743" cy="4587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5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6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Genre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IMDB</a:t>
                      </a:r>
                    </a:p>
                    <a:p>
                      <a:pPr algn="ctr" fontAlgn="ctr"/>
                      <a:r>
                        <a:rPr lang="en-US" sz="1300" b="1" u="none" strike="noStrike" dirty="0">
                          <a:effectLst/>
                        </a:rPr>
                        <a:t>Score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i="0" u="none" strike="noStrike" baseline="0" dirty="0">
                          <a:effectLst/>
                          <a:latin typeface="+mn-lt"/>
                        </a:rPr>
                        <a:t>   </a:t>
                      </a:r>
                      <a:r>
                        <a:rPr lang="en-US" altLang="zh-CN" sz="1300" b="1" i="0" u="none" strike="noStrike" baseline="0" dirty="0">
                          <a:effectLst/>
                          <a:latin typeface="+mn-lt"/>
                        </a:rPr>
                        <a:t>Number of   </a:t>
                      </a:r>
                    </a:p>
                    <a:p>
                      <a:pPr algn="l" fontAlgn="ctr"/>
                      <a:r>
                        <a:rPr lang="en-US" altLang="zh-CN" sz="1300" b="1" i="0" u="none" strike="noStrike" baseline="0" dirty="0">
                          <a:effectLst/>
                          <a:latin typeface="+mn-lt"/>
                        </a:rPr>
                        <a:t>        Movie</a:t>
                      </a:r>
                      <a:endParaRPr lang="en-US" sz="13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E084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News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7.400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Documentary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7.108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85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Biography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7.091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204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History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7.022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127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War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6.931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>
                          <a:effectLst/>
                        </a:rPr>
                        <a:t>124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Drama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6.678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1609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Sport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6.537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131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Short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6.500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Animation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6.478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185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Crime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6.469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553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Adventure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6.407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589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Western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6.402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42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Mystery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6.370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335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Romance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6.351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697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Thriller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6.280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904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Sci-Fi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6.265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358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Music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6.228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139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Fantasy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6.185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386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>
                          <a:effectLst/>
                        </a:rPr>
                        <a:t>Action</a:t>
                      </a:r>
                      <a:endParaRPr lang="en-US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6.180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735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Family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6.156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382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Comedy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effectLst/>
                        </a:rPr>
                        <a:t>6.068 </a:t>
                      </a:r>
                      <a:endParaRPr lang="en-US" altLang="zh-CN" sz="1100" b="1" i="0" u="none" strike="noStrike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1210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Musical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6.068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65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154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u="none" strike="noStrike" dirty="0">
                          <a:effectLst/>
                        </a:rPr>
                        <a:t>Horror</a:t>
                      </a:r>
                      <a:endParaRPr lang="en-US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5.670 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ctr">
                    <a:solidFill>
                      <a:srgbClr val="F0CF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1" u="none" strike="noStrike" dirty="0">
                          <a:effectLst/>
                        </a:rPr>
                        <a:t>336</a:t>
                      </a:r>
                      <a:endParaRPr lang="en-US" altLang="zh-CN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8987" marR="8987" marT="8987" marB="0" anchor="b">
                    <a:solidFill>
                      <a:srgbClr val="F0CF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98359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z="1600" smtClean="0"/>
              <a:t>15</a:t>
            </a:fld>
            <a:endParaRPr lang="en-US" sz="16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IMDB Scores &amp;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424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71762" y="1914117"/>
            <a:ext cx="9706915" cy="4284552"/>
            <a:chOff x="1282700" y="1143000"/>
            <a:chExt cx="9924163" cy="5224390"/>
          </a:xfrm>
        </p:grpSpPr>
        <p:grpSp>
          <p:nvGrpSpPr>
            <p:cNvPr id="17" name="组合 16"/>
            <p:cNvGrpSpPr/>
            <p:nvPr/>
          </p:nvGrpSpPr>
          <p:grpSpPr>
            <a:xfrm>
              <a:off x="1282700" y="1143000"/>
              <a:ext cx="9924163" cy="5224390"/>
              <a:chOff x="1282700" y="742575"/>
              <a:chExt cx="10198102" cy="582105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282700" y="6142200"/>
                <a:ext cx="10198102" cy="421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  Action       Adventure   Animation     Biography     Comedy         Crime    Documentary    Drama           Family         Fantasy</a:t>
                </a:r>
                <a:endParaRPr lang="zh-CN" altLang="en-US" sz="1400" dirty="0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282700" y="742575"/>
                <a:ext cx="9636974" cy="5391050"/>
                <a:chOff x="1016000" y="742575"/>
                <a:chExt cx="9636974" cy="5391050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623"/>
                <a:stretch/>
              </p:blipFill>
              <p:spPr>
                <a:xfrm>
                  <a:off x="1016000" y="742575"/>
                  <a:ext cx="8255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80"/>
                <a:stretch/>
              </p:blipFill>
              <p:spPr>
                <a:xfrm>
                  <a:off x="2044700" y="755275"/>
                  <a:ext cx="787623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4"/>
                <a:stretch/>
              </p:blipFill>
              <p:spPr>
                <a:xfrm>
                  <a:off x="3022600" y="750475"/>
                  <a:ext cx="7699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78"/>
                <a:stretch/>
              </p:blipFill>
              <p:spPr>
                <a:xfrm>
                  <a:off x="4000500" y="760775"/>
                  <a:ext cx="7929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4965700" y="755275"/>
                  <a:ext cx="7874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5956300" y="752875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4"/>
                <a:stretch/>
              </p:blipFill>
              <p:spPr>
                <a:xfrm>
                  <a:off x="6908800" y="755275"/>
                  <a:ext cx="7747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7886700" y="748550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33"/>
                <a:stretch/>
              </p:blipFill>
              <p:spPr>
                <a:xfrm>
                  <a:off x="8877300" y="755275"/>
                  <a:ext cx="784925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图片 14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9867900" y="752875"/>
                  <a:ext cx="785074" cy="5372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9" name="圆角矩形 18"/>
            <p:cNvSpPr/>
            <p:nvPr/>
          </p:nvSpPr>
          <p:spPr>
            <a:xfrm>
              <a:off x="4394200" y="15621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7213600" y="1714500"/>
              <a:ext cx="564504" cy="26035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328121" y="1746250"/>
              <a:ext cx="564504" cy="3727450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5546872" y="35159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607072" y="27158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423852" y="26057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98359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z="1600" smtClean="0"/>
              <a:t>16</a:t>
            </a:fld>
            <a:endParaRPr lang="en-US" sz="160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514007"/>
            <a:ext cx="4880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Distribution of IMDB Score Based on Genre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68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410903" y="1914117"/>
            <a:ext cx="9751404" cy="4303803"/>
            <a:chOff x="1376570" y="1059188"/>
            <a:chExt cx="9751404" cy="5299837"/>
          </a:xfrm>
        </p:grpSpPr>
        <p:grpSp>
          <p:nvGrpSpPr>
            <p:cNvPr id="16" name="组合 15"/>
            <p:cNvGrpSpPr/>
            <p:nvPr/>
          </p:nvGrpSpPr>
          <p:grpSpPr>
            <a:xfrm>
              <a:off x="1376570" y="1059188"/>
              <a:ext cx="9751404" cy="5299837"/>
              <a:chOff x="1155700" y="558050"/>
              <a:chExt cx="10058067" cy="580761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155700" y="5956300"/>
                <a:ext cx="10058067" cy="409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History         Horror           Music           Musical        Mystery       Romance        Sci-Fi                Sport            Thriller          War</a:t>
                </a:r>
                <a:endParaRPr lang="zh-CN" altLang="en-US" sz="1400" dirty="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55700" y="558050"/>
                <a:ext cx="9479774" cy="5392275"/>
                <a:chOff x="1155700" y="558050"/>
                <a:chExt cx="9479774" cy="5392275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84"/>
                <a:stretch/>
              </p:blipFill>
              <p:spPr>
                <a:xfrm>
                  <a:off x="1155700" y="577475"/>
                  <a:ext cx="774774" cy="5372850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80"/>
                <a:stretch/>
              </p:blipFill>
              <p:spPr>
                <a:xfrm>
                  <a:off x="2082800" y="577475"/>
                  <a:ext cx="787622" cy="5372850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95"/>
                <a:stretch/>
              </p:blipFill>
              <p:spPr>
                <a:xfrm>
                  <a:off x="3009900" y="577475"/>
                  <a:ext cx="825871" cy="5372850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652"/>
                <a:stretch/>
              </p:blipFill>
              <p:spPr>
                <a:xfrm>
                  <a:off x="4025900" y="577475"/>
                  <a:ext cx="765710" cy="537285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4953000" y="577475"/>
                  <a:ext cx="787474" cy="5372850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10"/>
                <a:stretch/>
              </p:blipFill>
              <p:spPr>
                <a:xfrm>
                  <a:off x="5930900" y="570750"/>
                  <a:ext cx="772374" cy="537285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194"/>
                <a:stretch/>
              </p:blipFill>
              <p:spPr>
                <a:xfrm>
                  <a:off x="6896100" y="577475"/>
                  <a:ext cx="787474" cy="5372850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419"/>
                <a:stretch/>
              </p:blipFill>
              <p:spPr>
                <a:xfrm>
                  <a:off x="7886700" y="570750"/>
                  <a:ext cx="785074" cy="5372850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834"/>
                <a:stretch/>
              </p:blipFill>
              <p:spPr>
                <a:xfrm>
                  <a:off x="8904877" y="558050"/>
                  <a:ext cx="769974" cy="5372850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868"/>
                <a:stretch/>
              </p:blipFill>
              <p:spPr>
                <a:xfrm>
                  <a:off x="9855200" y="566404"/>
                  <a:ext cx="780274" cy="5372850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圆角矩形 17"/>
            <p:cNvSpPr/>
            <p:nvPr/>
          </p:nvSpPr>
          <p:spPr>
            <a:xfrm>
              <a:off x="1563218" y="15875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0002809" y="1625600"/>
              <a:ext cx="564504" cy="2514600"/>
            </a:xfrm>
            <a:prstGeom prst="roundRect">
              <a:avLst/>
            </a:prstGeom>
            <a:noFill/>
            <a:ln w="28575">
              <a:solidFill>
                <a:srgbClr val="FC74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83018" y="2601565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225761" y="2641930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474507" y="1912595"/>
              <a:ext cx="564504" cy="3256305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84175" y="1379195"/>
              <a:ext cx="564504" cy="3789705"/>
            </a:xfrm>
            <a:prstGeom prst="roundRect">
              <a:avLst/>
            </a:prstGeom>
            <a:noFill/>
            <a:ln w="28575">
              <a:solidFill>
                <a:srgbClr val="0AB6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684759" y="3354030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9294427" y="3111212"/>
              <a:ext cx="144000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98359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z="1600" smtClean="0"/>
              <a:t>17</a:t>
            </a:fld>
            <a:endParaRPr lang="en-US" sz="160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95400" y="1514007"/>
            <a:ext cx="4880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Distribution of IMDB Score Based on Genre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72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18</a:t>
            </a:fld>
            <a:endParaRPr lang="en-US" sz="16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31" y="1751077"/>
            <a:ext cx="5795511" cy="4191555"/>
          </a:xfrm>
        </p:spPr>
      </p:pic>
      <p:pic>
        <p:nvPicPr>
          <p:cNvPr id="3" name="Picture 2" descr="Num Critics for Review--IMDB Sco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42" y="1751076"/>
            <a:ext cx="5242956" cy="41915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IMDB Scores &amp; 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16751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648" y="1716882"/>
            <a:ext cx="101774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altLang="en-US" b="1" dirty="0"/>
              <a:t>Describe interpretation of the data analysis and modeling in the context of the business goal</a:t>
            </a:r>
            <a:endParaRPr lang="en-US" altLang="x-none" b="1" dirty="0"/>
          </a:p>
          <a:p>
            <a:r>
              <a:rPr lang="en-US" altLang="x-none" dirty="0"/>
              <a:t>Use Excel, SAS, Tableau to dig further into the relationship between </a:t>
            </a:r>
            <a:r>
              <a:rPr lang="en-US" altLang="zh-CN" dirty="0"/>
              <a:t>g</a:t>
            </a:r>
            <a:r>
              <a:rPr lang="en-US" altLang="x-none" dirty="0"/>
              <a:t>ross box office/IMDB score and all the selected independent variables </a:t>
            </a:r>
          </a:p>
          <a:p>
            <a:r>
              <a:rPr lang="en-US" altLang="x-none" dirty="0"/>
              <a:t>Find the </a:t>
            </a:r>
            <a:r>
              <a:rPr lang="en-US" altLang="zh-CN" dirty="0"/>
              <a:t>most relevant </a:t>
            </a:r>
            <a:r>
              <a:rPr lang="en-US" altLang="x-none" dirty="0"/>
              <a:t>variables for producers/investors to make quality/revenue-related decisions </a:t>
            </a:r>
          </a:p>
          <a:p>
            <a:r>
              <a:rPr lang="en-US" altLang="x-none" dirty="0"/>
              <a:t>Analyze the best combinations of directors, film genres, actors, budget, etc. for producers to proceed a best-selling movie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252087" y="30950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Interpretation, Action, and Feedback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198359" y="6419462"/>
            <a:ext cx="698241" cy="238902"/>
          </a:xfrm>
        </p:spPr>
        <p:txBody>
          <a:bodyPr/>
          <a:lstStyle/>
          <a:p>
            <a:fld id="{E31375A4-56A4-47D6-9801-1991572033F7}" type="slidenum">
              <a:rPr lang="en-US" sz="1600" smtClean="0"/>
              <a:t>19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488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/>
            <a:r>
              <a:rPr lang="en-US" sz="2400" dirty="0">
                <a:latin typeface="+mj-lt"/>
              </a:rPr>
              <a:t>Analyze the relationship between gross box office of a movie and other independent variables including genre, budget, popularity of director and cast, etc., in order to: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guide film producers/investors on how to make high-quality movies, and </a:t>
            </a:r>
          </a:p>
          <a:p>
            <a:pPr marL="719138" indent="-457200">
              <a:buAutoNum type="alphaLcParenBoth"/>
            </a:pPr>
            <a:r>
              <a:rPr lang="en-US" sz="2400" dirty="0">
                <a:latin typeface="+mj-lt"/>
              </a:rPr>
              <a:t>help movie theaters predict which movies will generate higher box of</a:t>
            </a:r>
            <a:r>
              <a:rPr lang="en-US" altLang="zh-CN" sz="2400" dirty="0">
                <a:latin typeface="+mj-lt"/>
              </a:rPr>
              <a:t>fice</a:t>
            </a:r>
            <a:endParaRPr lang="en-US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104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r>
              <a:rPr lang="en-US" dirty="0"/>
              <a:t>Interpretation, Action, and Feedback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20</a:t>
            </a:fld>
            <a:endParaRPr lang="en-US" sz="16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5648" y="1716882"/>
            <a:ext cx="1045654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Possible options and/or decisions available to the business based on the data analysis and modeling </a:t>
            </a:r>
          </a:p>
          <a:p>
            <a:r>
              <a:rPr lang="en-US" dirty="0"/>
              <a:t>For film producers/movie theaters, in order to produce/select a movie having high box office potential, it is recommended that they:</a:t>
            </a:r>
          </a:p>
          <a:p>
            <a:pPr lvl="1"/>
            <a:r>
              <a:rPr lang="en-US" dirty="0"/>
              <a:t>choose director and actors with higher Facebook </a:t>
            </a:r>
            <a:r>
              <a:rPr lang="en-US" altLang="zh-CN" dirty="0"/>
              <a:t>l</a:t>
            </a:r>
            <a:r>
              <a:rPr lang="en-US" dirty="0"/>
              <a:t>ikes/search interest</a:t>
            </a:r>
          </a:p>
          <a:p>
            <a:pPr lvl="1"/>
            <a:r>
              <a:rPr lang="en-US" dirty="0"/>
              <a:t>make movies in...genre/with...duration/etc. that attracts more audiences</a:t>
            </a:r>
          </a:p>
          <a:p>
            <a:pPr lvl="1"/>
            <a:r>
              <a:rPr lang="en-US" dirty="0"/>
              <a:t>consider the marginal effect of …(independent variable) on box office</a:t>
            </a:r>
          </a:p>
        </p:txBody>
      </p:sp>
    </p:spTree>
    <p:extLst>
      <p:ext uri="{BB962C8B-B14F-4D97-AF65-F5344CB8AC3E}">
        <p14:creationId xmlns:p14="http://schemas.microsoft.com/office/powerpoint/2010/main" val="14349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28600" lvl="1"/>
            <a:r>
              <a:rPr lang="en-US" sz="2400" dirty="0">
                <a:latin typeface="+mj-lt"/>
              </a:rPr>
              <a:t>Source 1: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IMDB 5000 Movie Dataset</a:t>
            </a:r>
            <a:r>
              <a:rPr lang="en-US" sz="2400" dirty="0"/>
              <a:t> from </a:t>
            </a:r>
            <a:r>
              <a:rPr lang="en-US" sz="2400" dirty="0" err="1"/>
              <a:t>Kaggle</a:t>
            </a:r>
            <a:endParaRPr lang="en-US" sz="2400" dirty="0"/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The original dataset contains 28 variables for 5,043 movies</a:t>
            </a:r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Only movies produced after 2000 are included; we replaced part of the missing data with median value of corresponding variables</a:t>
            </a:r>
          </a:p>
          <a:p>
            <a:pPr marL="548640" lvl="2"/>
            <a:r>
              <a:rPr lang="en-US" sz="2200" dirty="0">
                <a:latin typeface="Cambria" panose="02040503050406030204" pitchFamily="18" charset="0"/>
                <a:cs typeface="Calibri" panose="020F0502020204030204" pitchFamily="34" charset="0"/>
              </a:rPr>
              <a:t>A total number of 3,170 observations are used in analysis</a:t>
            </a:r>
          </a:p>
          <a:p>
            <a:pPr marL="0" indent="-320040"/>
            <a:r>
              <a:rPr lang="en-US" sz="2400" dirty="0">
                <a:latin typeface="+mj-lt"/>
              </a:rPr>
              <a:t>Source 2: Scraped data from IMDB</a:t>
            </a:r>
          </a:p>
          <a:p>
            <a:pPr marL="640080" lvl="2" indent="-320040"/>
            <a:r>
              <a:rPr lang="en-US" sz="2000" dirty="0">
                <a:latin typeface="+mj-lt"/>
                <a:cs typeface="Calibri" panose="020F0502020204030204" pitchFamily="34" charset="0"/>
              </a:rPr>
              <a:t>Month of release </a:t>
            </a:r>
            <a:r>
              <a:rPr lang="zh-CN" altLang="en-US" sz="2000" dirty="0">
                <a:latin typeface="+mj-lt"/>
                <a:cs typeface="Calibri" panose="020F0502020204030204" pitchFamily="34" charset="0"/>
              </a:rPr>
              <a:t>→</a:t>
            </a:r>
            <a:r>
              <a:rPr lang="en-US" altLang="zh-CN" sz="2000" dirty="0">
                <a:latin typeface="+mj-lt"/>
                <a:cs typeface="Calibri" panose="020F0502020204030204" pitchFamily="34" charset="0"/>
              </a:rPr>
              <a:t> Summer/Christmas/Other</a:t>
            </a:r>
          </a:p>
          <a:p>
            <a:pPr marL="22860" indent="-342900"/>
            <a:r>
              <a:rPr lang="en-US" sz="2400" dirty="0">
                <a:latin typeface="+mj-lt"/>
              </a:rPr>
              <a:t>Source 3: Calculated variables</a:t>
            </a:r>
          </a:p>
          <a:p>
            <a:pPr marL="662940" lvl="2" indent="-342900"/>
            <a:r>
              <a:rPr lang="en-US" sz="2000" dirty="0">
                <a:latin typeface="+mj-lt"/>
              </a:rPr>
              <a:t>Gross Box Office / Budget</a:t>
            </a:r>
          </a:p>
          <a:p>
            <a:pPr marL="662940" lvl="2" indent="-342900"/>
            <a:r>
              <a:rPr lang="en-US" sz="2000" dirty="0"/>
              <a:t>Actor1 FB Likes / Cast Total FB Likes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3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594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246354"/>
              </p:ext>
            </p:extLst>
          </p:nvPr>
        </p:nvGraphicFramePr>
        <p:xfrm>
          <a:off x="1016260" y="1748827"/>
          <a:ext cx="103223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3374">
                  <a:extLst>
                    <a:ext uri="{9D8B030D-6E8A-4147-A177-3AD203B41FA5}">
                      <a16:colId xmlns:a16="http://schemas.microsoft.com/office/drawing/2014/main" val="713800074"/>
                    </a:ext>
                  </a:extLst>
                </a:gridCol>
                <a:gridCol w="1289785">
                  <a:extLst>
                    <a:ext uri="{9D8B030D-6E8A-4147-A177-3AD203B41FA5}">
                      <a16:colId xmlns:a16="http://schemas.microsoft.com/office/drawing/2014/main" val="3229966066"/>
                    </a:ext>
                  </a:extLst>
                </a:gridCol>
                <a:gridCol w="5159141">
                  <a:extLst>
                    <a:ext uri="{9D8B030D-6E8A-4147-A177-3AD203B41FA5}">
                      <a16:colId xmlns:a16="http://schemas.microsoft.com/office/drawing/2014/main" val="3643958820"/>
                    </a:ext>
                  </a:extLst>
                </a:gridCol>
              </a:tblGrid>
              <a:tr h="35281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Variables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Explanation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192249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b="1" dirty="0"/>
                        <a:t>Gross (dependent</a:t>
                      </a:r>
                      <a:r>
                        <a:rPr lang="en-US" b="1" baseline="0" dirty="0"/>
                        <a:t> variable)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Cumulative box office in United States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0013466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IMDB Score (dependent variable)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IMDB rating score</a:t>
                      </a:r>
                      <a:r>
                        <a:rPr lang="en-US" baseline="0" dirty="0"/>
                        <a:t> of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50425447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Length of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799200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Genre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Genre</a:t>
                      </a:r>
                      <a:r>
                        <a:rPr lang="en-US" baseline="0" dirty="0"/>
                        <a:t> of the movie (Action/Sci-Fi/Romance/...)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52985494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Country that produced</a:t>
                      </a:r>
                      <a:r>
                        <a:rPr lang="en-US" baseline="0" dirty="0"/>
                        <a:t>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28836791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Budget of the movie (in USD)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7372105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Content Rating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</a:t>
                      </a:r>
                      <a:r>
                        <a:rPr lang="en-US" baseline="0" dirty="0"/>
                        <a:t> rating of the movie (G/PG/PG-13/R/…)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1232138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Director Facebook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Likes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Facebook popularity</a:t>
                      </a:r>
                      <a:r>
                        <a:rPr lang="en-US" baseline="0" dirty="0"/>
                        <a:t> of the director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623274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Cast Total Facebook Likes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Facebook popularity of all cast members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8716135"/>
                  </a:ext>
                </a:extLst>
              </a:tr>
              <a:tr h="3406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Critics for Reviews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critics</a:t>
                      </a:r>
                      <a:r>
                        <a:rPr lang="en-US" baseline="0" dirty="0"/>
                        <a:t> that reviewed the movie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602863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23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788970"/>
              </p:ext>
            </p:extLst>
          </p:nvPr>
        </p:nvGraphicFramePr>
        <p:xfrm>
          <a:off x="1012400" y="1748820"/>
          <a:ext cx="10321200" cy="4024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02014">
                  <a:extLst>
                    <a:ext uri="{9D8B030D-6E8A-4147-A177-3AD203B41FA5}">
                      <a16:colId xmlns:a16="http://schemas.microsoft.com/office/drawing/2014/main" val="713800074"/>
                    </a:ext>
                  </a:extLst>
                </a:gridCol>
                <a:gridCol w="3692778">
                  <a:extLst>
                    <a:ext uri="{9D8B030D-6E8A-4147-A177-3AD203B41FA5}">
                      <a16:colId xmlns:a16="http://schemas.microsoft.com/office/drawing/2014/main" val="1793677334"/>
                    </a:ext>
                  </a:extLst>
                </a:gridCol>
                <a:gridCol w="4326408">
                  <a:extLst>
                    <a:ext uri="{9D8B030D-6E8A-4147-A177-3AD203B41FA5}">
                      <a16:colId xmlns:a16="http://schemas.microsoft.com/office/drawing/2014/main" val="2215932961"/>
                    </a:ext>
                  </a:extLst>
                </a:gridCol>
              </a:tblGrid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Gross Box Office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Duration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Country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MPAA Rating</a:t>
                      </a:r>
                    </a:p>
                    <a:p>
                      <a:pPr marL="452438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Cast Total Facebook Likes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 err="1"/>
                        <a:t>Num</a:t>
                      </a:r>
                      <a:r>
                        <a:rPr lang="en-US" b="0" baseline="0" dirty="0"/>
                        <a:t> critics for reviews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IMDB Score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Summer/Christmas</a:t>
                      </a:r>
                      <a:r>
                        <a:rPr lang="en-US" b="0" baseline="0" dirty="0"/>
                        <a:t> Release (Day, Month, Year)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Gross/Budget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Actor1/Cast Total FB Likes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71922498"/>
                  </a:ext>
                </a:extLst>
              </a:tr>
              <a:tr h="20124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IMDB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Duration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Country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MPAA</a:t>
                      </a:r>
                      <a:r>
                        <a:rPr lang="en-US" b="0" baseline="0" dirty="0"/>
                        <a:t> Rating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Director FB Likes</a:t>
                      </a:r>
                    </a:p>
                    <a:p>
                      <a:pPr marL="452438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/>
                        <a:t>Cast Total Facebook Likes</a:t>
                      </a:r>
                      <a:r>
                        <a:rPr lang="en-US" b="0" baseline="0" dirty="0"/>
                        <a:t> </a:t>
                      </a:r>
                    </a:p>
                    <a:p>
                      <a:pPr marL="452438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Genre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Budget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 err="1"/>
                        <a:t>Num</a:t>
                      </a:r>
                      <a:r>
                        <a:rPr lang="en-US" b="0" baseline="0" dirty="0"/>
                        <a:t> critics for reviews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Total FB Likes of Actor 1, 2, 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/>
                        <a:t>Gross/Budget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0013466"/>
                  </a:ext>
                </a:extLst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t>5</a:t>
            </a:fld>
            <a:endParaRPr lang="en-US" sz="1600"/>
          </a:p>
        </p:txBody>
      </p:sp>
      <p:sp>
        <p:nvSpPr>
          <p:cNvPr id="11" name="Rectangle: Rounded Corners 10"/>
          <p:cNvSpPr/>
          <p:nvPr/>
        </p:nvSpPr>
        <p:spPr>
          <a:xfrm>
            <a:off x="7007191" y="2612571"/>
            <a:ext cx="4119988" cy="11044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7015213" y="5042041"/>
            <a:ext cx="3191166" cy="2999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5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Dependent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1645920"/>
            <a:ext cx="10530971" cy="10209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2569464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independent numeric variables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4072128"/>
            <a:ext cx="10530971" cy="20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Statistics: </a:t>
            </a:r>
            <a:br>
              <a:rPr lang="en-US" dirty="0"/>
            </a:br>
            <a:r>
              <a:rPr lang="en-US" sz="2000" dirty="0"/>
              <a:t>independent categorical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"/>
          <a:stretch/>
        </p:blipFill>
        <p:spPr>
          <a:xfrm>
            <a:off x="282475" y="1747553"/>
            <a:ext cx="5117565" cy="3902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40" y="2695074"/>
            <a:ext cx="6631539" cy="28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pPr/>
              <a:t>8</a:t>
            </a:fld>
            <a:endParaRPr lang="en-US" sz="1600"/>
          </a:p>
        </p:txBody>
      </p:sp>
      <p:pic>
        <p:nvPicPr>
          <p:cNvPr id="5" name="Content Placeholder 4" descr="Snip20160921_3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697255"/>
            <a:ext cx="8081520" cy="429586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943" b="45994"/>
          <a:stretch/>
        </p:blipFill>
        <p:spPr>
          <a:xfrm>
            <a:off x="800590" y="1667225"/>
            <a:ext cx="5401288" cy="40824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z="1600" smtClean="0"/>
              <a:pPr/>
              <a:t>9</a:t>
            </a:fld>
            <a:endParaRPr lang="en-US" sz="160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7" t="-1924" b="47002"/>
          <a:stretch/>
        </p:blipFill>
        <p:spPr>
          <a:xfrm>
            <a:off x="6201878" y="1524000"/>
            <a:ext cx="5364480" cy="42256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dirty="0"/>
              <a:t>Gross box office &amp; independent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716</Words>
  <Application>Microsoft Office PowerPoint</Application>
  <PresentationFormat>Widescreen</PresentationFormat>
  <Paragraphs>209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幼圆</vt:lpstr>
      <vt:lpstr>Arial</vt:lpstr>
      <vt:lpstr>Calibri</vt:lpstr>
      <vt:lpstr>Cambria</vt:lpstr>
      <vt:lpstr>Red Line Business 16x9</vt:lpstr>
      <vt:lpstr>DSO510 Project 2</vt:lpstr>
      <vt:lpstr>Goal Definition</vt:lpstr>
      <vt:lpstr>Data Collection</vt:lpstr>
      <vt:lpstr>Variables</vt:lpstr>
      <vt:lpstr>Variables</vt:lpstr>
      <vt:lpstr>Descriptive Statistics:  Dependent variables</vt:lpstr>
      <vt:lpstr>Descriptive Statistics:  independent categorical variables</vt:lpstr>
      <vt:lpstr>PowerPoint Presentation</vt:lpstr>
      <vt:lpstr>PowerPoint Presentation</vt:lpstr>
      <vt:lpstr>PowerPoint Presentation</vt:lpstr>
      <vt:lpstr>Gross box office &amp; independent variables</vt:lpstr>
      <vt:lpstr>Gross box office &amp; independent variables</vt:lpstr>
      <vt:lpstr>PowerPoint Presentation</vt:lpstr>
      <vt:lpstr>PowerPoint Presentation</vt:lpstr>
      <vt:lpstr>PowerPoint Presentation</vt:lpstr>
      <vt:lpstr>IMDB Scores &amp; independent variables</vt:lpstr>
      <vt:lpstr>IMDB Scores &amp; independent variables</vt:lpstr>
      <vt:lpstr>IMDB Scores &amp; independent variables</vt:lpstr>
      <vt:lpstr>Interpretation, Action, and Feedback</vt:lpstr>
      <vt:lpstr>Interpretation, Action,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DSO510 Project 2</dc:title>
  <dc:creator/>
  <cp:keywords/>
  <cp:lastModifiedBy/>
  <cp:revision>14</cp:revision>
  <dcterms:created xsi:type="dcterms:W3CDTF">2016-09-21T19:49:24Z</dcterms:created>
  <dcterms:modified xsi:type="dcterms:W3CDTF">2016-09-22T03:06:00Z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